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80" r:id="rId3"/>
    <p:sldId id="257" r:id="rId4"/>
    <p:sldId id="271" r:id="rId5"/>
    <p:sldId id="276" r:id="rId6"/>
    <p:sldId id="274" r:id="rId7"/>
    <p:sldId id="275" r:id="rId8"/>
    <p:sldId id="278" r:id="rId9"/>
    <p:sldId id="279" r:id="rId10"/>
    <p:sldId id="277" r:id="rId11"/>
    <p:sldId id="265" r:id="rId12"/>
    <p:sldId id="272" r:id="rId13"/>
    <p:sldId id="266" r:id="rId14"/>
    <p:sldId id="287" r:id="rId15"/>
    <p:sldId id="267" r:id="rId16"/>
    <p:sldId id="270" r:id="rId17"/>
    <p:sldId id="281" r:id="rId18"/>
    <p:sldId id="268" r:id="rId19"/>
    <p:sldId id="273" r:id="rId20"/>
    <p:sldId id="259" r:id="rId21"/>
    <p:sldId id="269" r:id="rId22"/>
  </p:sldIdLst>
  <p:sldSz cx="9144000" cy="6858000" type="screen4x3"/>
  <p:notesSz cx="6815138" cy="99441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1" d="100"/>
          <a:sy n="71" d="100"/>
        </p:scale>
        <p:origin x="1356" y="5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133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2.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1985383579"/>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181476179"/>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65FD13-224F-4694-99FA-678BA746744D}" type="slidenum">
              <a:rPr lang="en-IN" smtClean="0"/>
              <a:pPr/>
              <a:t>‹#›</a:t>
            </a:fld>
            <a:endParaRPr lang="en-IN"/>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520807336"/>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3733926827"/>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65FD13-224F-4694-99FA-678BA746744D}" type="slidenum">
              <a:rPr lang="en-IN" smtClean="0"/>
              <a:pPr/>
              <a:t>‹#›</a:t>
            </a:fld>
            <a:endParaRPr lang="en-IN"/>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8850737"/>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1226284706"/>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475374999"/>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1580969999"/>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1056244882"/>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3429614026"/>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845316747"/>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4139214512"/>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4154881631"/>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878064714"/>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812601347"/>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461972-E9AD-452F-BA5B-2721E9497379}" type="datetimeFigureOut">
              <a:rPr lang="en-IN" smtClean="0"/>
              <a:pPr/>
              <a:t>02-03-2022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65FD13-224F-4694-99FA-678BA746744D}" type="slidenum">
              <a:rPr lang="en-IN" smtClean="0"/>
              <a:pPr/>
              <a:t>‹#›</a:t>
            </a:fld>
            <a:endParaRPr lang="en-IN"/>
          </a:p>
        </p:txBody>
      </p:sp>
    </p:spTree>
    <p:extLst>
      <p:ext uri="{BB962C8B-B14F-4D97-AF65-F5344CB8AC3E}">
        <p14:creationId xmlns:p14="http://schemas.microsoft.com/office/powerpoint/2010/main" val="757432202"/>
      </p:ext>
    </p:extLst>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E461972-E9AD-452F-BA5B-2721E9497379}" type="datetimeFigureOut">
              <a:rPr lang="en-IN" smtClean="0"/>
              <a:pPr/>
              <a:t>02-03-2022</a:t>
            </a:fld>
            <a:endParaRPr lang="en-IN"/>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7565FD13-224F-4694-99FA-678BA746744D}" type="slidenum">
              <a:rPr lang="en-IN" smtClean="0"/>
              <a:pPr/>
              <a:t>‹#›</a:t>
            </a:fld>
            <a:endParaRPr lang="en-IN"/>
          </a:p>
        </p:txBody>
      </p:sp>
    </p:spTree>
    <p:extLst>
      <p:ext uri="{BB962C8B-B14F-4D97-AF65-F5344CB8AC3E}">
        <p14:creationId xmlns:p14="http://schemas.microsoft.com/office/powerpoint/2010/main" val="14370320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sz="6000" b="1" dirty="0" smtClean="0">
                <a:solidFill>
                  <a:srgbClr val="FF0000"/>
                </a:solidFill>
              </a:rPr>
              <a:t>Disaster Management</a:t>
            </a:r>
            <a:endParaRPr lang="en-IN" sz="6000" b="1" dirty="0">
              <a:solidFill>
                <a:srgbClr val="FF0000"/>
              </a:solidFill>
            </a:endParaRPr>
          </a:p>
        </p:txBody>
      </p:sp>
      <p:pic>
        <p:nvPicPr>
          <p:cNvPr id="4" name="y2meta.com - Upbeat and Happy Pop Background Music For Videos (320 kbp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95184" y="6436078"/>
            <a:ext cx="448816" cy="44881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Adaptation &amp; Mitigation…..</a:t>
            </a:r>
            <a:endParaRPr lang="en-IN" dirty="0"/>
          </a:p>
        </p:txBody>
      </p:sp>
      <p:sp>
        <p:nvSpPr>
          <p:cNvPr id="3" name="Content Placeholder 2"/>
          <p:cNvSpPr>
            <a:spLocks noGrp="1"/>
          </p:cNvSpPr>
          <p:nvPr>
            <p:ph idx="1"/>
          </p:nvPr>
        </p:nvSpPr>
        <p:spPr/>
        <p:txBody>
          <a:bodyPr>
            <a:normAutofit/>
          </a:bodyPr>
          <a:lstStyle/>
          <a:p>
            <a:r>
              <a:rPr lang="en-IN" dirty="0" smtClean="0"/>
              <a:t> Mitigation refers to the actions taken to reduce the severity of a disaster, while Adaptation refers to the responsive adjustment to an environmental condition</a:t>
            </a:r>
          </a:p>
          <a:p>
            <a:r>
              <a:rPr lang="en-IN" dirty="0" smtClean="0"/>
              <a:t>Failure to mitigate will eventually lead to failure of adaptation because the magnitude of the impacts is predicted to become too large to manage even with considerable investment</a:t>
            </a:r>
          </a:p>
          <a:p>
            <a:r>
              <a:rPr lang="en-IN" dirty="0" smtClean="0"/>
              <a:t> Adaptation and mitigation are not alternative strategies but complementary ones that need to be pursued together</a:t>
            </a:r>
          </a:p>
          <a:p>
            <a:endParaRPr lang="en-IN" dirty="0"/>
          </a:p>
        </p:txBody>
      </p:sp>
    </p:spTree>
  </p:cSld>
  <p:clrMapOvr>
    <a:masterClrMapping/>
  </p:clrMapOvr>
  <mc:AlternateContent xmlns:mc="http://schemas.openxmlformats.org/markup-compatibility/2006">
    <mc:Choice xmlns:p14="http://schemas.microsoft.com/office/powerpoint/2010/main" Requires="p14">
      <p:transition spd="slow" p14:dur="1600" advClick="0" advTm="2000">
        <p14:prism isContent="1" isInverted="1"/>
      </p:transition>
    </mc:Choice>
    <mc:Fallback>
      <p:transition spd="slow" advClick="0" advTm="2000">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India : Natural Disasters</a:t>
            </a:r>
            <a:endParaRPr lang="en-IN" dirty="0"/>
          </a:p>
        </p:txBody>
      </p:sp>
      <p:sp>
        <p:nvSpPr>
          <p:cNvPr id="3" name="Content Placeholder 2"/>
          <p:cNvSpPr>
            <a:spLocks noGrp="1"/>
          </p:cNvSpPr>
          <p:nvPr>
            <p:ph idx="1"/>
          </p:nvPr>
        </p:nvSpPr>
        <p:spPr/>
        <p:txBody>
          <a:bodyPr/>
          <a:lstStyle/>
          <a:p>
            <a:r>
              <a:rPr lang="en-IN" dirty="0" smtClean="0"/>
              <a:t>Cyclones, floods, earthquakes, droughts and floods are major threats</a:t>
            </a:r>
          </a:p>
          <a:p>
            <a:r>
              <a:rPr lang="en-IN" dirty="0" smtClean="0"/>
              <a:t>About 60 percent of the landmass is prone to earthquakes of various intensities, over 40 million hectares is prone to floods and 68 percent of the area is susceptible to drought</a:t>
            </a:r>
            <a:endParaRPr lang="en-IN"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Click="0" advTm="2000">
        <p15:prstTrans prst="pageCurlDouble"/>
      </p:transition>
    </mc:Choice>
    <mc:Fallback>
      <p:transition spd="slow" advClick="0" advTm="2000">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India : Major Disasters</a:t>
            </a:r>
            <a:endParaRPr lang="en-IN" dirty="0"/>
          </a:p>
        </p:txBody>
      </p:sp>
      <p:sp>
        <p:nvSpPr>
          <p:cNvPr id="3" name="Content Placeholder 2"/>
          <p:cNvSpPr>
            <a:spLocks noGrp="1"/>
          </p:cNvSpPr>
          <p:nvPr>
            <p:ph idx="1"/>
          </p:nvPr>
        </p:nvSpPr>
        <p:spPr/>
        <p:txBody>
          <a:bodyPr>
            <a:normAutofit/>
          </a:bodyPr>
          <a:lstStyle/>
          <a:p>
            <a:r>
              <a:rPr lang="en-US" dirty="0" smtClean="0"/>
              <a:t>India disaster prone</a:t>
            </a:r>
            <a:endParaRPr lang="en-IN" dirty="0" smtClean="0"/>
          </a:p>
          <a:p>
            <a:r>
              <a:rPr lang="en-IN" dirty="0" smtClean="0"/>
              <a:t>Bhopal </a:t>
            </a:r>
            <a:r>
              <a:rPr lang="en-IN" dirty="0"/>
              <a:t>gas </a:t>
            </a:r>
            <a:r>
              <a:rPr lang="en-IN" dirty="0" smtClean="0"/>
              <a:t>tragedy</a:t>
            </a:r>
            <a:r>
              <a:rPr lang="en-IN" dirty="0"/>
              <a:t> </a:t>
            </a:r>
            <a:r>
              <a:rPr lang="en-IN" dirty="0" smtClean="0"/>
              <a:t>1984</a:t>
            </a:r>
          </a:p>
          <a:p>
            <a:r>
              <a:rPr lang="en-IN" dirty="0" smtClean="0"/>
              <a:t>Cyclones </a:t>
            </a:r>
            <a:r>
              <a:rPr lang="en-IN" dirty="0"/>
              <a:t>(AP)&amp; </a:t>
            </a:r>
            <a:r>
              <a:rPr lang="en-IN" dirty="0" smtClean="0"/>
              <a:t>Orissa</a:t>
            </a:r>
            <a:endParaRPr lang="en-IN" dirty="0"/>
          </a:p>
          <a:p>
            <a:r>
              <a:rPr lang="en-IN" dirty="0" smtClean="0"/>
              <a:t>Earthquake </a:t>
            </a:r>
            <a:r>
              <a:rPr lang="en-IN" dirty="0"/>
              <a:t>in Uttarkashi in </a:t>
            </a:r>
            <a:r>
              <a:rPr lang="en-IN" dirty="0" smtClean="0"/>
              <a:t>1990, Latur 1993 Gujarat 2001, Sikkim 2011 </a:t>
            </a:r>
          </a:p>
          <a:p>
            <a:r>
              <a:rPr lang="en-IN" dirty="0" smtClean="0"/>
              <a:t>Tsunami 2004</a:t>
            </a:r>
          </a:p>
          <a:p>
            <a:r>
              <a:rPr lang="en-IN" dirty="0" smtClean="0"/>
              <a:t>Train accidents; Bomb blasts</a:t>
            </a:r>
            <a:endParaRPr lang="en-IN" dirty="0"/>
          </a:p>
        </p:txBody>
      </p:sp>
    </p:spTree>
  </p:cSld>
  <p:clrMapOvr>
    <a:masterClrMapping/>
  </p:clrMapOvr>
  <mc:AlternateContent xmlns:mc="http://schemas.openxmlformats.org/markup-compatibility/2006">
    <mc:Choice xmlns:p14="http://schemas.microsoft.com/office/powerpoint/2010/main" Requires="p14">
      <p:transition spd="slow" p14:dur="3000" advClick="0" advTm="2000">
        <p14:shred/>
      </p:transition>
    </mc:Choice>
    <mc:Fallback>
      <p:transition spd="slow" advClick="0" advTm="2000">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Major Disasters</a:t>
            </a:r>
            <a:endParaRPr lang="en-IN" dirty="0"/>
          </a:p>
        </p:txBody>
      </p:sp>
      <p:sp>
        <p:nvSpPr>
          <p:cNvPr id="3" name="Content Placeholder 2"/>
          <p:cNvSpPr>
            <a:spLocks noGrp="1"/>
          </p:cNvSpPr>
          <p:nvPr>
            <p:ph idx="1"/>
          </p:nvPr>
        </p:nvSpPr>
        <p:spPr/>
        <p:txBody>
          <a:bodyPr>
            <a:normAutofit fontScale="92500" lnSpcReduction="10000"/>
          </a:bodyPr>
          <a:lstStyle/>
          <a:p>
            <a:r>
              <a:rPr lang="en-IN" dirty="0" smtClean="0"/>
              <a:t>Kashmir Floods. • Year: 2014 – 500 dead</a:t>
            </a:r>
          </a:p>
          <a:p>
            <a:r>
              <a:rPr lang="en-IN" dirty="0" smtClean="0"/>
              <a:t>Uttarakhand Flash Floods. • Year 2013- 5000 dead</a:t>
            </a:r>
          </a:p>
          <a:p>
            <a:r>
              <a:rPr lang="en-IN" dirty="0" smtClean="0"/>
              <a:t> The Indian Ocean Tsunami. • Year: 2004. ...</a:t>
            </a:r>
          </a:p>
          <a:p>
            <a:r>
              <a:rPr lang="en-IN" dirty="0" smtClean="0"/>
              <a:t>Gujarat Earthquake. • Year 2001. ...</a:t>
            </a:r>
          </a:p>
          <a:p>
            <a:r>
              <a:rPr lang="en-IN" dirty="0" smtClean="0"/>
              <a:t>Coringa Cyclone. • Year: 1839 – 3.2 lakhs people died</a:t>
            </a:r>
          </a:p>
          <a:p>
            <a:r>
              <a:rPr lang="en-IN" dirty="0" smtClean="0"/>
              <a:t>Calcutta Cyclone. • Year: 1737- 3 lakhs people died</a:t>
            </a:r>
          </a:p>
          <a:p>
            <a:r>
              <a:rPr lang="en-IN" dirty="0" smtClean="0"/>
              <a:t> The Bengal Famine 1770 &amp; 1943 - &gt; one crore people dead</a:t>
            </a:r>
          </a:p>
          <a:p>
            <a:endParaRPr lang="en-IN" u="sng" dirty="0" smtClean="0"/>
          </a:p>
          <a:p>
            <a:r>
              <a:rPr lang="en-IN" u="sng" dirty="0" smtClean="0"/>
              <a:t>Super Cyclone </a:t>
            </a:r>
            <a:r>
              <a:rPr lang="en-IN" dirty="0" smtClean="0"/>
              <a:t>struck the Orissa Coast on 29th October 1999, killing nearly 10,000 people and affecting over 15 million people across 12 districts of Orissa. </a:t>
            </a:r>
            <a:endParaRPr lang="en-IN" dirty="0"/>
          </a:p>
        </p:txBody>
      </p:sp>
    </p:spTree>
  </p:cSld>
  <p:clrMapOvr>
    <a:masterClrMapping/>
  </p:clrMapOvr>
  <mc:AlternateContent xmlns:mc="http://schemas.openxmlformats.org/markup-compatibility/2006">
    <mc:Choice xmlns:p14="http://schemas.microsoft.com/office/powerpoint/2010/main" Requires="p14">
      <p:transition spd="slow" p14:dur="1600" advClick="0" advTm="2000">
        <p14:prism isInverted="1"/>
      </p:transition>
    </mc:Choice>
    <mc:Fallback>
      <p:transition spd="slow" advClick="0" advTm="2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Latur Earthquake</a:t>
            </a:r>
            <a:endParaRPr lang="en-IN" dirty="0"/>
          </a:p>
        </p:txBody>
      </p:sp>
      <p:sp>
        <p:nvSpPr>
          <p:cNvPr id="3" name="Content Placeholder 2"/>
          <p:cNvSpPr>
            <a:spLocks noGrp="1"/>
          </p:cNvSpPr>
          <p:nvPr>
            <p:ph idx="1"/>
          </p:nvPr>
        </p:nvSpPr>
        <p:spPr/>
        <p:txBody>
          <a:bodyPr/>
          <a:lstStyle/>
          <a:p>
            <a:r>
              <a:rPr lang="en-IN" b="1" dirty="0" smtClean="0"/>
              <a:t>Latur Earthquake --</a:t>
            </a:r>
            <a:r>
              <a:rPr lang="en-IN" dirty="0" smtClean="0"/>
              <a:t> 1993</a:t>
            </a:r>
            <a:br>
              <a:rPr lang="en-IN" dirty="0" smtClean="0"/>
            </a:br>
            <a:r>
              <a:rPr lang="en-IN" dirty="0" smtClean="0"/>
              <a:t>• Areas affected: Districts of Latur and Osmanabad</a:t>
            </a:r>
            <a:br>
              <a:rPr lang="en-IN" dirty="0" smtClean="0"/>
            </a:br>
            <a:r>
              <a:rPr lang="en-IN" dirty="0" smtClean="0"/>
              <a:t>• Death toll: 20,000 plus</a:t>
            </a:r>
          </a:p>
          <a:p>
            <a:endParaRPr lang="en-IN" dirty="0"/>
          </a:p>
        </p:txBody>
      </p:sp>
    </p:spTree>
  </p:cSld>
  <p:clrMapOvr>
    <a:masterClrMapping/>
  </p:clrMapOvr>
  <mc:AlternateContent xmlns:mc="http://schemas.openxmlformats.org/markup-compatibility/2006">
    <mc:Choice xmlns:p14="http://schemas.microsoft.com/office/powerpoint/2010/main" Requires="p14">
      <p:transition spd="slow" p14:dur="1400" advClick="0" advTm="2000">
        <p14:ripple/>
      </p:transition>
    </mc:Choice>
    <mc:Fallback>
      <p:transition spd="slow" advClick="0" advTm="2000">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Earthquake, Bhuj</a:t>
            </a:r>
            <a:endParaRPr lang="en-IN" dirty="0"/>
          </a:p>
        </p:txBody>
      </p:sp>
      <p:sp>
        <p:nvSpPr>
          <p:cNvPr id="3" name="Content Placeholder 2"/>
          <p:cNvSpPr>
            <a:spLocks noGrp="1"/>
          </p:cNvSpPr>
          <p:nvPr>
            <p:ph idx="1"/>
          </p:nvPr>
        </p:nvSpPr>
        <p:spPr/>
        <p:txBody>
          <a:bodyPr/>
          <a:lstStyle/>
          <a:p>
            <a:r>
              <a:rPr lang="en-IN" dirty="0" smtClean="0"/>
              <a:t>In 2001, Earthquake with magnitude of 6.9 on the Richter Scale in Bhuj area of Gujarat State. In this disaster, nearly 20,000 people died, over 1,55,000 were injured, and 6 lakhs people were rendered homeless.</a:t>
            </a:r>
            <a:endParaRPr lang="en-IN" dirty="0"/>
          </a:p>
        </p:txBody>
      </p:sp>
    </p:spTree>
  </p:cSld>
  <p:clrMapOvr>
    <a:masterClrMapping/>
  </p:clrMapOvr>
  <mc:AlternateContent xmlns:mc="http://schemas.openxmlformats.org/markup-compatibility/2006">
    <mc:Choice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Leh - Cloudburst</a:t>
            </a:r>
            <a:endParaRPr lang="en-IN" dirty="0"/>
          </a:p>
        </p:txBody>
      </p:sp>
      <p:sp>
        <p:nvSpPr>
          <p:cNvPr id="3" name="Content Placeholder 2"/>
          <p:cNvSpPr>
            <a:spLocks noGrp="1"/>
          </p:cNvSpPr>
          <p:nvPr>
            <p:ph idx="1"/>
          </p:nvPr>
        </p:nvSpPr>
        <p:spPr/>
        <p:txBody>
          <a:bodyPr>
            <a:normAutofit/>
          </a:bodyPr>
          <a:lstStyle/>
          <a:p>
            <a:r>
              <a:rPr lang="en-IN" dirty="0" smtClean="0"/>
              <a:t>August 5, 2010  Leh and its neighbouring villages saw devastation of a cloudburst that engulfed several lives and rendered many injured, homeless and missing</a:t>
            </a:r>
          </a:p>
          <a:p>
            <a:r>
              <a:rPr lang="en-IN" dirty="0" smtClean="0"/>
              <a:t>The cold desert was ravaged by a vast river of rock and mud ripping apart houses and razing shops and structures to the ground</a:t>
            </a:r>
          </a:p>
          <a:p>
            <a:r>
              <a:rPr lang="en-IN" dirty="0" smtClean="0"/>
              <a:t>The destructive floods lasted less than two hours but caused large scale havoc</a:t>
            </a:r>
            <a:endParaRPr lang="en-IN" dirty="0"/>
          </a:p>
        </p:txBody>
      </p:sp>
    </p:spTree>
  </p:cSld>
  <p:clrMapOvr>
    <a:masterClrMapping/>
  </p:clrMapOvr>
  <mc:AlternateContent xmlns:mc="http://schemas.openxmlformats.org/markup-compatibility/2006">
    <mc:Choice xmlns:p14="http://schemas.microsoft.com/office/powerpoint/2010/main" Requires="p14">
      <p:transition spd="slow" p14:dur="1500" advClick="0" advTm="2000">
        <p14:window dir="vert"/>
      </p:transition>
    </mc:Choice>
    <mc:Fallback>
      <p:transition spd="slow" advClick="0" advTm="2000">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Cyclone --</a:t>
            </a:r>
            <a:r>
              <a:rPr lang="en-US" smtClean="0"/>
              <a:t>Hudhud</a:t>
            </a:r>
            <a:endParaRPr lang="en-IN"/>
          </a:p>
        </p:txBody>
      </p:sp>
      <p:sp>
        <p:nvSpPr>
          <p:cNvPr id="3" name="Content Placeholder 2"/>
          <p:cNvSpPr>
            <a:spLocks noGrp="1"/>
          </p:cNvSpPr>
          <p:nvPr>
            <p:ph idx="1"/>
          </p:nvPr>
        </p:nvSpPr>
        <p:spPr/>
        <p:txBody>
          <a:bodyPr/>
          <a:lstStyle/>
          <a:p>
            <a:r>
              <a:rPr lang="en-IN" dirty="0"/>
              <a:t>Extremely Severe Cyclonic Storm </a:t>
            </a:r>
            <a:r>
              <a:rPr lang="en-IN" dirty="0" smtClean="0"/>
              <a:t>Hudhud</a:t>
            </a:r>
            <a:r>
              <a:rPr lang="en-IN" dirty="0"/>
              <a:t> was a strong tropical cyclone that caused extensive damage and loss of life in eastern </a:t>
            </a:r>
            <a:r>
              <a:rPr lang="en-IN" dirty="0" smtClean="0"/>
              <a:t>India and</a:t>
            </a:r>
            <a:r>
              <a:rPr lang="en-IN" dirty="0"/>
              <a:t> </a:t>
            </a:r>
            <a:r>
              <a:rPr lang="en-IN" dirty="0" smtClean="0"/>
              <a:t>Nepal during </a:t>
            </a:r>
            <a:r>
              <a:rPr lang="en-IN" dirty="0"/>
              <a:t>October </a:t>
            </a:r>
            <a:r>
              <a:rPr lang="en-IN" dirty="0" smtClean="0"/>
              <a:t>2014</a:t>
            </a:r>
          </a:p>
          <a:p>
            <a:r>
              <a:rPr lang="en-IN" dirty="0"/>
              <a:t>Hudhud caused extensive damage to the city of Visakhapatnam and the neighbouring districts of Vizianagaram and Srikakulam of Andhra Pradesh.</a:t>
            </a:r>
          </a:p>
        </p:txBody>
      </p:sp>
    </p:spTree>
  </p:cSld>
  <p:clrMapOvr>
    <a:masterClrMapping/>
  </p:clrMapOvr>
  <p:transition spd="slow" advClick="0" advTm="2000">
    <p:comb/>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Tsunami</a:t>
            </a:r>
            <a:endParaRPr lang="en-IN" dirty="0"/>
          </a:p>
        </p:txBody>
      </p:sp>
      <p:sp>
        <p:nvSpPr>
          <p:cNvPr id="3" name="Content Placeholder 2"/>
          <p:cNvSpPr>
            <a:spLocks noGrp="1"/>
          </p:cNvSpPr>
          <p:nvPr>
            <p:ph idx="1"/>
          </p:nvPr>
        </p:nvSpPr>
        <p:spPr/>
        <p:txBody>
          <a:bodyPr/>
          <a:lstStyle/>
          <a:p>
            <a:r>
              <a:rPr lang="en-IN" dirty="0" smtClean="0"/>
              <a:t>Indian Ocean Tsunami of 26th December 2004</a:t>
            </a:r>
          </a:p>
          <a:p>
            <a:r>
              <a:rPr lang="en-IN" dirty="0" smtClean="0"/>
              <a:t>This disaster struck the country in more than seven states</a:t>
            </a:r>
          </a:p>
          <a:p>
            <a:r>
              <a:rPr lang="en-IN" dirty="0" smtClean="0"/>
              <a:t>The disaster was the world's deadliest tsunami, with over 230,000 people killed and half a million injured by the waves that battered the low-lying coast</a:t>
            </a:r>
            <a:endParaRPr lang="en-IN" dirty="0"/>
          </a:p>
        </p:txBody>
      </p:sp>
    </p:spTree>
  </p:cSld>
  <p:clrMapOvr>
    <a:masterClrMapping/>
  </p:clrMapOvr>
  <mc:AlternateContent xmlns:mc="http://schemas.openxmlformats.org/markup-compatibility/2006">
    <mc:Choice xmlns:p14="http://schemas.microsoft.com/office/powerpoint/2010/main" Requires="p14">
      <p:transition spd="slow" p14:dur="3400" advClick="0" advTm="2000">
        <p14:reveal/>
      </p:transition>
    </mc:Choice>
    <mc:Fallback>
      <p:transition spd="slow" advClick="0" advTm="2000">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Disaster management</a:t>
            </a:r>
            <a:endParaRPr lang="en-IN" dirty="0"/>
          </a:p>
        </p:txBody>
      </p:sp>
      <p:sp>
        <p:nvSpPr>
          <p:cNvPr id="3" name="Content Placeholder 2"/>
          <p:cNvSpPr>
            <a:spLocks noGrp="1"/>
          </p:cNvSpPr>
          <p:nvPr>
            <p:ph idx="1"/>
          </p:nvPr>
        </p:nvSpPr>
        <p:spPr/>
        <p:txBody>
          <a:bodyPr/>
          <a:lstStyle/>
          <a:p>
            <a:r>
              <a:rPr lang="en-IN" dirty="0" smtClean="0"/>
              <a:t>In 1994 shift in the strategy for disaster mitigation</a:t>
            </a:r>
          </a:p>
          <a:p>
            <a:r>
              <a:rPr lang="en-IN" dirty="0" smtClean="0"/>
              <a:t>Stressed that disaster prevention, mitigation, preparedness and relief are four elements for DM</a:t>
            </a:r>
            <a:endParaRPr lang="en-IN" dirty="0"/>
          </a:p>
        </p:txBody>
      </p:sp>
    </p:spTree>
  </p:cSld>
  <p:clrMapOvr>
    <a:masterClrMapping/>
  </p:clrMapOvr>
  <mc:AlternateContent xmlns:mc="http://schemas.openxmlformats.org/markup-compatibility/2006">
    <mc:Choice xmlns:p14="http://schemas.microsoft.com/office/powerpoint/2010/main" Requires="p14">
      <p:transition spd="slow" p14:dur="1500" advClick="0" advTm="2000">
        <p:split orient="vert"/>
      </p:transition>
    </mc:Choice>
    <mc:Fallback>
      <p:transition spd="slow" advClick="0" advTm="2000">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Hazards and Disasters</a:t>
            </a:r>
            <a:endParaRPr lang="en-IN" dirty="0"/>
          </a:p>
        </p:txBody>
      </p:sp>
      <p:sp>
        <p:nvSpPr>
          <p:cNvPr id="3" name="Content Placeholder 2"/>
          <p:cNvSpPr>
            <a:spLocks noGrp="1"/>
          </p:cNvSpPr>
          <p:nvPr>
            <p:ph idx="1"/>
          </p:nvPr>
        </p:nvSpPr>
        <p:spPr/>
        <p:txBody>
          <a:bodyPr/>
          <a:lstStyle/>
          <a:p>
            <a:r>
              <a:rPr lang="en-IN" b="1" dirty="0"/>
              <a:t>Natural hazards</a:t>
            </a:r>
            <a:r>
              <a:rPr lang="en-IN" dirty="0"/>
              <a:t> are severe and extreme weather and climate events that occur naturally in all parts of the world, although some regions are more vulnerable to certain hazards than </a:t>
            </a:r>
            <a:r>
              <a:rPr lang="en-IN" dirty="0" smtClean="0"/>
              <a:t>others</a:t>
            </a:r>
          </a:p>
          <a:p>
            <a:r>
              <a:rPr lang="en-IN" b="1" dirty="0" smtClean="0"/>
              <a:t>Natural </a:t>
            </a:r>
            <a:r>
              <a:rPr lang="en-IN" b="1" dirty="0"/>
              <a:t>hazards</a:t>
            </a:r>
            <a:r>
              <a:rPr lang="en-IN" dirty="0"/>
              <a:t> become natural disasters when people's lives and livelihoods are destroyed.</a:t>
            </a:r>
          </a:p>
        </p:txBody>
      </p:sp>
    </p:spTree>
  </p:cSld>
  <p:clrMapOvr>
    <a:masterClrMapping/>
  </p:clrMapOvr>
  <p:transition spd="slow" advClick="0" advTm="2000">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User\Desktop\cis5.png"/>
          <p:cNvPicPr>
            <a:picLocks noChangeAspect="1" noChangeArrowheads="1"/>
          </p:cNvPicPr>
          <p:nvPr/>
        </p:nvPicPr>
        <p:blipFill>
          <a:blip r:embed="rId2" cstate="print"/>
          <a:srcRect/>
          <a:stretch>
            <a:fillRect/>
          </a:stretch>
        </p:blipFill>
        <p:spPr bwMode="auto">
          <a:xfrm>
            <a:off x="1365250" y="819150"/>
            <a:ext cx="6411913" cy="5219700"/>
          </a:xfrm>
          <a:prstGeom prst="rect">
            <a:avLst/>
          </a:prstGeom>
          <a:noFill/>
        </p:spPr>
      </p:pic>
    </p:spTree>
  </p:cSld>
  <p:clrMapOvr>
    <a:masterClrMapping/>
  </p:clrMapOvr>
  <p:transition spd="slow" advClick="0" advTm="2000">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India : Disaster Management Act 2005</a:t>
            </a:r>
            <a:endParaRPr lang="en-IN" dirty="0"/>
          </a:p>
        </p:txBody>
      </p:sp>
      <p:sp>
        <p:nvSpPr>
          <p:cNvPr id="3" name="Content Placeholder 2"/>
          <p:cNvSpPr>
            <a:spLocks noGrp="1"/>
          </p:cNvSpPr>
          <p:nvPr>
            <p:ph idx="1"/>
          </p:nvPr>
        </p:nvSpPr>
        <p:spPr/>
        <p:txBody>
          <a:bodyPr/>
          <a:lstStyle/>
          <a:p>
            <a:r>
              <a:rPr lang="en-US" dirty="0" smtClean="0"/>
              <a:t>Tsunami of 2004 trigger for DM Act</a:t>
            </a:r>
            <a:endParaRPr lang="en-IN" dirty="0" smtClean="0"/>
          </a:p>
          <a:p>
            <a:r>
              <a:rPr lang="en-IN" dirty="0" smtClean="0"/>
              <a:t>Disaster Management Act 2005 </a:t>
            </a:r>
          </a:p>
          <a:p>
            <a:r>
              <a:rPr lang="en-IN" dirty="0" smtClean="0"/>
              <a:t>National Disaster Management Authority established under the Chairmanship of the Prime Minister</a:t>
            </a:r>
          </a:p>
          <a:p>
            <a:r>
              <a:rPr lang="en-IN" dirty="0" smtClean="0"/>
              <a:t>The Act also provide for establishment of State Disaster Management Authorities and District Disaster Management Authorities.</a:t>
            </a:r>
            <a:endParaRPr lang="en-IN" dirty="0"/>
          </a:p>
        </p:txBody>
      </p:sp>
    </p:spTree>
  </p:cSld>
  <p:clrMapOvr>
    <a:masterClrMapping/>
  </p:clrMapOvr>
  <p:transition spd="slow" advClick="0" advTm="2000">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Definitions</a:t>
            </a:r>
            <a:endParaRPr lang="en-IN" dirty="0"/>
          </a:p>
        </p:txBody>
      </p:sp>
      <p:sp>
        <p:nvSpPr>
          <p:cNvPr id="3" name="Content Placeholder 2"/>
          <p:cNvSpPr>
            <a:spLocks noGrp="1"/>
          </p:cNvSpPr>
          <p:nvPr>
            <p:ph idx="1"/>
          </p:nvPr>
        </p:nvSpPr>
        <p:spPr/>
        <p:txBody>
          <a:bodyPr>
            <a:normAutofit lnSpcReduction="10000"/>
          </a:bodyPr>
          <a:lstStyle/>
          <a:p>
            <a:r>
              <a:rPr lang="en-IN" dirty="0"/>
              <a:t>A </a:t>
            </a:r>
            <a:r>
              <a:rPr lang="en-IN" b="1" dirty="0"/>
              <a:t>disaster</a:t>
            </a:r>
            <a:r>
              <a:rPr lang="en-IN" dirty="0"/>
              <a:t> is a serious disruption of the functioning of a community or a society involving widespread human, material, economic or environmental loss and impacts, which exceeds the ability of the affected community or society to cope using its own resources.</a:t>
            </a:r>
            <a:endParaRPr lang="en-IN" dirty="0" smtClean="0"/>
          </a:p>
          <a:p>
            <a:r>
              <a:rPr lang="en-IN" b="1" dirty="0" smtClean="0"/>
              <a:t>Disaster </a:t>
            </a:r>
            <a:r>
              <a:rPr lang="en-IN" b="1" dirty="0"/>
              <a:t>management</a:t>
            </a:r>
            <a:r>
              <a:rPr lang="en-IN" dirty="0"/>
              <a:t> </a:t>
            </a:r>
            <a:r>
              <a:rPr lang="en-IN" dirty="0" smtClean="0"/>
              <a:t>is </a:t>
            </a:r>
            <a:r>
              <a:rPr lang="en-IN" dirty="0"/>
              <a:t>the creation of plans through which communities reduce vulnerability to hazards and cope with </a:t>
            </a:r>
            <a:r>
              <a:rPr lang="en-IN" dirty="0" smtClean="0"/>
              <a:t>disasters</a:t>
            </a:r>
            <a:endParaRPr lang="en-IN" dirty="0"/>
          </a:p>
          <a:p>
            <a:r>
              <a:rPr lang="en-IN" dirty="0" smtClean="0"/>
              <a:t> Disaster </a:t>
            </a:r>
            <a:r>
              <a:rPr lang="en-IN" dirty="0"/>
              <a:t>management does not avert or eliminate the threats; instead, it focuses on creating plans to decrease the effect of </a:t>
            </a:r>
            <a:r>
              <a:rPr lang="en-IN" dirty="0" smtClean="0"/>
              <a:t>disasters</a:t>
            </a:r>
            <a:endParaRPr lang="en-IN" dirty="0"/>
          </a:p>
          <a:p>
            <a:r>
              <a:rPr lang="en-IN" dirty="0" smtClean="0"/>
              <a:t>Disasters can be natural or human made </a:t>
            </a:r>
            <a:r>
              <a:rPr lang="en-IN" dirty="0"/>
              <a:t/>
            </a:r>
            <a:br>
              <a:rPr lang="en-IN" dirty="0"/>
            </a:br>
            <a:endParaRPr lang="en-IN" dirty="0"/>
          </a:p>
        </p:txBody>
      </p:sp>
    </p:spTree>
  </p:cSld>
  <p:clrMapOvr>
    <a:masterClrMapping/>
  </p:clrMapOvr>
  <p:transition spd="slow" advClick="0" advTm="2000">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Disasters</a:t>
            </a:r>
            <a:endParaRPr lang="en-IN" dirty="0"/>
          </a:p>
        </p:txBody>
      </p:sp>
      <p:sp>
        <p:nvSpPr>
          <p:cNvPr id="3" name="Content Placeholder 2"/>
          <p:cNvSpPr>
            <a:spLocks noGrp="1"/>
          </p:cNvSpPr>
          <p:nvPr>
            <p:ph idx="1"/>
          </p:nvPr>
        </p:nvSpPr>
        <p:spPr/>
        <p:txBody>
          <a:bodyPr>
            <a:normAutofit fontScale="85000" lnSpcReduction="10000"/>
          </a:bodyPr>
          <a:lstStyle/>
          <a:p>
            <a:r>
              <a:rPr lang="en-IN" dirty="0" smtClean="0"/>
              <a:t>1</a:t>
            </a:r>
            <a:r>
              <a:rPr lang="en-IN" b="1" dirty="0" smtClean="0"/>
              <a:t>. Water and Climate Related Disasters </a:t>
            </a:r>
            <a:r>
              <a:rPr lang="en-IN" dirty="0" smtClean="0"/>
              <a:t>-- F l o </a:t>
            </a:r>
            <a:r>
              <a:rPr lang="en-IN" dirty="0" err="1" smtClean="0"/>
              <a:t>o</a:t>
            </a:r>
            <a:r>
              <a:rPr lang="en-IN" dirty="0" smtClean="0"/>
              <a:t> d s a n d </a:t>
            </a:r>
            <a:r>
              <a:rPr lang="en-IN" dirty="0" err="1" smtClean="0"/>
              <a:t>D</a:t>
            </a:r>
            <a:r>
              <a:rPr lang="en-IN" dirty="0" smtClean="0"/>
              <a:t> r a </a:t>
            </a:r>
            <a:r>
              <a:rPr lang="en-IN" dirty="0" err="1" smtClean="0"/>
              <a:t>i</a:t>
            </a:r>
            <a:r>
              <a:rPr lang="en-IN" dirty="0" smtClean="0"/>
              <a:t> n a g e Management, Cyclones, Tornadoes and Hurricanes, Hailstorm, Cloud Burst, Heat Wave and Cold Wave, Snow Avalanches, Droughts, Sea Erosion and Thunder and Lightning</a:t>
            </a:r>
          </a:p>
          <a:p>
            <a:r>
              <a:rPr lang="en-IN" dirty="0" smtClean="0"/>
              <a:t>2. </a:t>
            </a:r>
            <a:r>
              <a:rPr lang="en-IN" b="1" dirty="0" smtClean="0"/>
              <a:t>G e o l o g </a:t>
            </a:r>
            <a:r>
              <a:rPr lang="en-IN" b="1" dirty="0" err="1" smtClean="0"/>
              <a:t>i</a:t>
            </a:r>
            <a:r>
              <a:rPr lang="en-IN" b="1" dirty="0" smtClean="0"/>
              <a:t> c a l </a:t>
            </a:r>
            <a:r>
              <a:rPr lang="en-IN" b="1" dirty="0" err="1" smtClean="0"/>
              <a:t>l</a:t>
            </a:r>
            <a:r>
              <a:rPr lang="en-IN" b="1" dirty="0" smtClean="0"/>
              <a:t> y r e l a t e d disasters </a:t>
            </a:r>
            <a:r>
              <a:rPr lang="en-IN" dirty="0" smtClean="0"/>
              <a:t>--  Landslides and Mudflows, Earthquakes, Dam Failures/ Dam Bursts and Mine Fires </a:t>
            </a:r>
          </a:p>
          <a:p>
            <a:r>
              <a:rPr lang="en-IN" dirty="0" smtClean="0"/>
              <a:t>3. </a:t>
            </a:r>
            <a:r>
              <a:rPr lang="en-IN" b="1" dirty="0" smtClean="0"/>
              <a:t>Chemical , Industrial &amp; Nuclear related disasters  </a:t>
            </a:r>
            <a:r>
              <a:rPr lang="en-IN" dirty="0" smtClean="0"/>
              <a:t>-- Chemical and industrial and nuclear disasters have been included.</a:t>
            </a:r>
          </a:p>
          <a:p>
            <a:r>
              <a:rPr lang="en-IN" dirty="0" smtClean="0"/>
              <a:t>4. </a:t>
            </a:r>
            <a:r>
              <a:rPr lang="en-IN" b="1" dirty="0" smtClean="0"/>
              <a:t>Accident related disasters </a:t>
            </a:r>
            <a:r>
              <a:rPr lang="en-IN" dirty="0" smtClean="0"/>
              <a:t>-- Forest Fires, Urban Fires, Mines Flooding Oil Spill, Major Building Collapse, Serial Bomb Blasts, Festival related disasters, Electrical disasters and Fires, Air, Road and Rail Accidents, Boat Capsizing and Village Fire have been included in this sub-group by HPC</a:t>
            </a:r>
          </a:p>
          <a:p>
            <a:r>
              <a:rPr lang="en-IN" dirty="0" smtClean="0"/>
              <a:t>5. </a:t>
            </a:r>
            <a:r>
              <a:rPr lang="en-IN" b="1" dirty="0" smtClean="0"/>
              <a:t>B </a:t>
            </a:r>
            <a:r>
              <a:rPr lang="en-IN" b="1" dirty="0" err="1" smtClean="0"/>
              <a:t>i</a:t>
            </a:r>
            <a:r>
              <a:rPr lang="en-IN" b="1" dirty="0" smtClean="0"/>
              <a:t> o l o g </a:t>
            </a:r>
            <a:r>
              <a:rPr lang="en-IN" b="1" dirty="0" err="1" smtClean="0"/>
              <a:t>i</a:t>
            </a:r>
            <a:r>
              <a:rPr lang="en-IN" b="1" dirty="0" smtClean="0"/>
              <a:t> c a l </a:t>
            </a:r>
            <a:r>
              <a:rPr lang="en-IN" b="1" dirty="0" err="1" smtClean="0"/>
              <a:t>l</a:t>
            </a:r>
            <a:r>
              <a:rPr lang="en-IN" b="1" dirty="0" smtClean="0"/>
              <a:t> y r e l a t e d disasters -- </a:t>
            </a:r>
            <a:r>
              <a:rPr lang="en-IN" dirty="0" smtClean="0"/>
              <a:t>Epidemics, Pest Attacks, Cattle epidemics and Food poisoning.</a:t>
            </a:r>
            <a:endParaRPr lang="en-IN" dirty="0"/>
          </a:p>
        </p:txBody>
      </p:sp>
    </p:spTree>
  </p:cSld>
  <p:clrMapOvr>
    <a:masterClrMapping/>
  </p:clrMapOvr>
  <mc:AlternateContent xmlns:mc="http://schemas.openxmlformats.org/markup-compatibility/2006">
    <mc:Choice xmlns:p14="http://schemas.microsoft.com/office/powerpoint/2010/main" Requires="p14">
      <p:transition spd="slow" p14:dur="1500" advClick="0" advTm="2000">
        <p:split orient="vert"/>
      </p:transition>
    </mc:Choice>
    <mc:Fallback>
      <p:transition spd="slow" advClick="0" advTm="2000">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Risk</a:t>
            </a:r>
            <a:endParaRPr lang="en-IN" dirty="0"/>
          </a:p>
        </p:txBody>
      </p:sp>
      <p:sp>
        <p:nvSpPr>
          <p:cNvPr id="3" name="Content Placeholder 2"/>
          <p:cNvSpPr>
            <a:spLocks noGrp="1"/>
          </p:cNvSpPr>
          <p:nvPr>
            <p:ph idx="1"/>
          </p:nvPr>
        </p:nvSpPr>
        <p:spPr/>
        <p:txBody>
          <a:bodyPr>
            <a:normAutofit fontScale="92500" lnSpcReduction="10000"/>
          </a:bodyPr>
          <a:lstStyle/>
          <a:p>
            <a:r>
              <a:rPr lang="en-IN" u="sng" dirty="0" smtClean="0"/>
              <a:t>Risk :</a:t>
            </a:r>
            <a:r>
              <a:rPr lang="en-IN" dirty="0" smtClean="0"/>
              <a:t> The </a:t>
            </a:r>
            <a:r>
              <a:rPr lang="en-IN" dirty="0"/>
              <a:t>probability of harmful consequences, or expected losses resulting from the interactions between hazards and vulnerable conditions e.g. deaths, injuries, property, livelihoods, economic activity disrupted or environmental damages.</a:t>
            </a:r>
          </a:p>
          <a:p>
            <a:r>
              <a:rPr lang="en-IN" u="sng" dirty="0" smtClean="0"/>
              <a:t>Risk Assessment </a:t>
            </a:r>
            <a:r>
              <a:rPr lang="en-IN" dirty="0" smtClean="0"/>
              <a:t>:The </a:t>
            </a:r>
            <a:r>
              <a:rPr lang="en-IN" dirty="0"/>
              <a:t>process of determining the nature and extent of risk by analyzing potential hazards and evaluating existing condition of vulnerability and </a:t>
            </a:r>
            <a:r>
              <a:rPr lang="en-IN" dirty="0" smtClean="0"/>
              <a:t>capacity</a:t>
            </a:r>
            <a:endParaRPr lang="en-IN" dirty="0"/>
          </a:p>
          <a:p>
            <a:r>
              <a:rPr lang="en-IN" dirty="0"/>
              <a:t>The estimation of risk posed by a hazard. Risk assessment consists of the following steps:</a:t>
            </a:r>
          </a:p>
          <a:p>
            <a:r>
              <a:rPr lang="en-IN" dirty="0"/>
              <a:t>Hazard Assessment</a:t>
            </a:r>
          </a:p>
          <a:p>
            <a:r>
              <a:rPr lang="en-IN" dirty="0"/>
              <a:t>Vulnerability Assessment</a:t>
            </a:r>
          </a:p>
          <a:p>
            <a:r>
              <a:rPr lang="en-IN" dirty="0"/>
              <a:t>Capacity Assessment</a:t>
            </a:r>
          </a:p>
          <a:p>
            <a:endParaRPr lang="en-IN" dirty="0"/>
          </a:p>
        </p:txBody>
      </p:sp>
    </p:spTree>
  </p:cSld>
  <p:clrMapOvr>
    <a:masterClrMapping/>
  </p:clrMapOvr>
  <mc:AlternateContent xmlns:mc="http://schemas.openxmlformats.org/markup-compatibility/2006">
    <mc:Choice xmlns:p14="http://schemas.microsoft.com/office/powerpoint/2010/main" Requires="p14">
      <p:transition spd="slow" p14:dur="3400" advClick="0" advTm="2000">
        <p14:reveal/>
      </p:transition>
    </mc:Choice>
    <mc:Fallback>
      <p:transition spd="slow" advClick="0" advTm="2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Vulnerability</a:t>
            </a:r>
            <a:endParaRPr lang="en-IN" dirty="0"/>
          </a:p>
        </p:txBody>
      </p:sp>
      <p:sp>
        <p:nvSpPr>
          <p:cNvPr id="3" name="Content Placeholder 2"/>
          <p:cNvSpPr>
            <a:spLocks noGrp="1"/>
          </p:cNvSpPr>
          <p:nvPr>
            <p:ph idx="1"/>
          </p:nvPr>
        </p:nvSpPr>
        <p:spPr/>
        <p:txBody>
          <a:bodyPr>
            <a:normAutofit fontScale="92500" lnSpcReduction="10000"/>
          </a:bodyPr>
          <a:lstStyle/>
          <a:p>
            <a:r>
              <a:rPr lang="en-IN" b="1" dirty="0"/>
              <a:t>Vulnerability</a:t>
            </a:r>
            <a:r>
              <a:rPr lang="en-IN" dirty="0"/>
              <a:t> </a:t>
            </a:r>
            <a:r>
              <a:rPr lang="en-IN" dirty="0" smtClean="0"/>
              <a:t>defined </a:t>
            </a:r>
            <a:r>
              <a:rPr lang="en-IN" dirty="0"/>
              <a:t>as the diminished capacity of an individual or group to anticipate, cope with, resist and recover from the impact of a natural or man-made hazard. The concept is relative and </a:t>
            </a:r>
            <a:r>
              <a:rPr lang="en-IN" dirty="0" smtClean="0"/>
              <a:t>dynamic</a:t>
            </a:r>
          </a:p>
          <a:p>
            <a:r>
              <a:rPr lang="en-IN" b="1" dirty="0" smtClean="0"/>
              <a:t>Vulnerability </a:t>
            </a:r>
            <a:r>
              <a:rPr lang="en-IN" b="1" dirty="0"/>
              <a:t>is the human dimension of disasters</a:t>
            </a:r>
            <a:r>
              <a:rPr lang="en-IN" dirty="0"/>
              <a:t> and is the result of the range of economic, social, cultural, institutional, political and psychological factors that shape people’s lives and the environment that they live in</a:t>
            </a:r>
            <a:endParaRPr lang="en-IN" dirty="0" smtClean="0"/>
          </a:p>
          <a:p>
            <a:r>
              <a:rPr lang="en-IN" dirty="0"/>
              <a:t>Vulnerability is one of the defining components of disaster </a:t>
            </a:r>
            <a:r>
              <a:rPr lang="en-IN" dirty="0" smtClean="0"/>
              <a:t>risk</a:t>
            </a:r>
            <a:endParaRPr lang="en-IN" dirty="0"/>
          </a:p>
          <a:p>
            <a:r>
              <a:rPr lang="en-IN" dirty="0" smtClean="0"/>
              <a:t> </a:t>
            </a:r>
            <a:r>
              <a:rPr lang="en-IN" sz="3000" dirty="0" smtClean="0"/>
              <a:t>RISK = HAZARD X EXPOSURE X VULNERABILITY</a:t>
            </a:r>
            <a:endParaRPr lang="en-IN" sz="3000" dirty="0"/>
          </a:p>
          <a:p>
            <a:endParaRPr lang="en-IN" dirty="0"/>
          </a:p>
        </p:txBody>
      </p:sp>
    </p:spTree>
  </p:cSld>
  <p:clrMapOvr>
    <a:masterClrMapping/>
  </p:clrMapOvr>
  <p:transition spd="slow" advClick="0" advTm="2000">
    <p:randomBar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Vulnerability</a:t>
            </a:r>
            <a:endParaRPr lang="en-IN" dirty="0"/>
          </a:p>
        </p:txBody>
      </p:sp>
      <p:sp>
        <p:nvSpPr>
          <p:cNvPr id="3" name="Content Placeholder 2"/>
          <p:cNvSpPr>
            <a:spLocks noGrp="1"/>
          </p:cNvSpPr>
          <p:nvPr>
            <p:ph idx="1"/>
          </p:nvPr>
        </p:nvSpPr>
        <p:spPr/>
        <p:txBody>
          <a:bodyPr/>
          <a:lstStyle/>
          <a:p>
            <a:r>
              <a:rPr lang="en-US" dirty="0" smtClean="0"/>
              <a:t>Physical  /  Environmental</a:t>
            </a:r>
          </a:p>
          <a:p>
            <a:r>
              <a:rPr lang="en-US" dirty="0" smtClean="0"/>
              <a:t>Economic</a:t>
            </a:r>
          </a:p>
          <a:p>
            <a:r>
              <a:rPr lang="en-US" dirty="0" smtClean="0"/>
              <a:t>Social</a:t>
            </a:r>
            <a:endParaRPr lang="en-IN" dirty="0"/>
          </a:p>
        </p:txBody>
      </p:sp>
    </p:spTree>
  </p:cSld>
  <p:clrMapOvr>
    <a:masterClrMapping/>
  </p:clrMapOvr>
  <mc:AlternateContent xmlns:mc="http://schemas.openxmlformats.org/markup-compatibility/2006">
    <mc:Choice xmlns:p14="http://schemas.microsoft.com/office/powerpoint/2010/main" Requires="p14">
      <p:transition spd="slow" p14:dur="800" advClick="0" advTm="2000">
        <p:circle/>
      </p:transition>
    </mc:Choice>
    <mc:Fallback>
      <p:transition spd="slow" advClick="0" advTm="2000">
        <p:circl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b="1" dirty="0" smtClean="0"/>
              <a:t>Resilience</a:t>
            </a:r>
            <a:br>
              <a:rPr lang="en-IN" b="1" dirty="0" smtClean="0"/>
            </a:br>
            <a:endParaRPr lang="en-IN" dirty="0"/>
          </a:p>
        </p:txBody>
      </p:sp>
      <p:sp>
        <p:nvSpPr>
          <p:cNvPr id="3" name="Content Placeholder 2"/>
          <p:cNvSpPr>
            <a:spLocks noGrp="1"/>
          </p:cNvSpPr>
          <p:nvPr>
            <p:ph idx="1"/>
          </p:nvPr>
        </p:nvSpPr>
        <p:spPr/>
        <p:txBody>
          <a:bodyPr>
            <a:normAutofit/>
          </a:bodyPr>
          <a:lstStyle/>
          <a:p>
            <a:r>
              <a:rPr lang="en-IN" dirty="0" smtClean="0"/>
              <a:t>Capacity </a:t>
            </a:r>
            <a:r>
              <a:rPr lang="en-IN" dirty="0"/>
              <a:t>of a community to resist, absorb, adjust to and recover from the negative impacts of a disaster in a timely and efficient </a:t>
            </a:r>
            <a:r>
              <a:rPr lang="en-IN" dirty="0" smtClean="0"/>
              <a:t>manner</a:t>
            </a:r>
            <a:endParaRPr lang="en-IN" dirty="0"/>
          </a:p>
          <a:p>
            <a:r>
              <a:rPr lang="en-IN" dirty="0"/>
              <a:t>The capacity of a system, community or society potentially exposed to hazards to adapt, by resisting or changing in order to reach and maintain an acceptable level of functioning and </a:t>
            </a:r>
            <a:r>
              <a:rPr lang="en-IN" dirty="0" smtClean="0"/>
              <a:t>structure</a:t>
            </a:r>
            <a:r>
              <a:rPr lang="en-IN" dirty="0"/>
              <a:t> </a:t>
            </a:r>
            <a:r>
              <a:rPr lang="en-IN" dirty="0" smtClean="0"/>
              <a:t>– </a:t>
            </a:r>
            <a:r>
              <a:rPr lang="en-IN" dirty="0" err="1" smtClean="0"/>
              <a:t>learnings</a:t>
            </a:r>
            <a:r>
              <a:rPr lang="en-IN" dirty="0" smtClean="0"/>
              <a:t> from earlier disasters</a:t>
            </a:r>
            <a:endParaRPr lang="en-IN" dirty="0"/>
          </a:p>
          <a:p>
            <a:r>
              <a:rPr lang="en-IN" dirty="0"/>
              <a:t>The strengthening of coping capacities usually builds resilience to withstand the effects of natural and human-induced </a:t>
            </a:r>
            <a:r>
              <a:rPr lang="en-IN" dirty="0" smtClean="0"/>
              <a:t>hazards</a:t>
            </a:r>
            <a:endParaRPr lang="en-IN" dirty="0"/>
          </a:p>
        </p:txBody>
      </p:sp>
    </p:spTree>
  </p:cSld>
  <p:clrMapOvr>
    <a:masterClrMapping/>
  </p:clrMapOvr>
  <p:transition spd="med" advClick="0" advTm="2000">
    <p:pull/>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b="1" dirty="0" smtClean="0"/>
              <a:t>Adaptation &amp; Mitigation</a:t>
            </a:r>
            <a:endParaRPr lang="en-IN" dirty="0"/>
          </a:p>
        </p:txBody>
      </p:sp>
      <p:sp>
        <p:nvSpPr>
          <p:cNvPr id="3" name="Content Placeholder 2"/>
          <p:cNvSpPr>
            <a:spLocks noGrp="1"/>
          </p:cNvSpPr>
          <p:nvPr>
            <p:ph idx="1"/>
          </p:nvPr>
        </p:nvSpPr>
        <p:spPr/>
        <p:txBody>
          <a:bodyPr>
            <a:normAutofit/>
          </a:bodyPr>
          <a:lstStyle/>
          <a:p>
            <a:r>
              <a:rPr lang="en-IN" u="sng" dirty="0" smtClean="0"/>
              <a:t>Adaptation</a:t>
            </a:r>
            <a:r>
              <a:rPr lang="en-IN" dirty="0" smtClean="0"/>
              <a:t> : refers </a:t>
            </a:r>
            <a:r>
              <a:rPr lang="en-IN" dirty="0"/>
              <a:t>to changes in natural and human systems to reduce risks to the lives and livelihoods of </a:t>
            </a:r>
            <a:r>
              <a:rPr lang="en-IN" dirty="0" smtClean="0"/>
              <a:t>people</a:t>
            </a:r>
          </a:p>
          <a:p>
            <a:r>
              <a:rPr lang="en-IN" dirty="0" smtClean="0"/>
              <a:t> </a:t>
            </a:r>
            <a:r>
              <a:rPr lang="en-IN" dirty="0"/>
              <a:t>Adaptation actions can reduce many unavoidable impacts in the near term, although they cannot reduce them to </a:t>
            </a:r>
            <a:r>
              <a:rPr lang="en-IN" dirty="0" smtClean="0"/>
              <a:t>zero</a:t>
            </a:r>
          </a:p>
          <a:p>
            <a:r>
              <a:rPr lang="en-IN" u="sng" dirty="0" smtClean="0"/>
              <a:t>Mitigation</a:t>
            </a:r>
            <a:r>
              <a:rPr lang="en-IN" dirty="0" smtClean="0"/>
              <a:t> : Structural and non-structural measures taken to reduce the adverse effects of a disaster, if it occurs e.g. construction of retaining walls, widening of water channels, building codes, early warning systems, etc.</a:t>
            </a:r>
          </a:p>
          <a:p>
            <a:endParaRPr lang="en-IN" dirty="0" smtClean="0"/>
          </a:p>
          <a:p>
            <a:endParaRPr lang="en-IN" dirty="0"/>
          </a:p>
        </p:txBody>
      </p:sp>
    </p:spTree>
  </p:cSld>
  <p:clrMapOvr>
    <a:masterClrMapping/>
  </p:clrMapOvr>
  <mc:AlternateContent xmlns:mc="http://schemas.openxmlformats.org/markup-compatibility/2006">
    <mc:Choice xmlns:p14="http://schemas.microsoft.com/office/powerpoint/2010/main" Requires="p14">
      <p:transition spd="slow" p14:dur="1600" advClick="0" advTm="2000">
        <p14:conveyor dir="l"/>
      </p:transition>
    </mc:Choice>
    <mc:Fallback>
      <p:transition spd="slow" advClick="0" advTm="2000">
        <p:fade/>
      </p:transition>
    </mc:Fallback>
  </mc:AlternateContent>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TM02900688[[fn=Facet]]</Template>
  <TotalTime>322</TotalTime>
  <Words>883</Words>
  <Application>Microsoft Office PowerPoint</Application>
  <PresentationFormat>On-screen Show (4:3)</PresentationFormat>
  <Paragraphs>86</Paragraphs>
  <Slides>21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Trebuchet MS</vt:lpstr>
      <vt:lpstr>Wingdings 3</vt:lpstr>
      <vt:lpstr>Facet</vt:lpstr>
      <vt:lpstr>Disaster Management</vt:lpstr>
      <vt:lpstr>Hazards and Disasters</vt:lpstr>
      <vt:lpstr>Definitions</vt:lpstr>
      <vt:lpstr>Types of Disasters</vt:lpstr>
      <vt:lpstr>Risk</vt:lpstr>
      <vt:lpstr>Vulnerability</vt:lpstr>
      <vt:lpstr>Types of Vulnerability</vt:lpstr>
      <vt:lpstr>Resilience </vt:lpstr>
      <vt:lpstr>Adaptation &amp; Mitigation</vt:lpstr>
      <vt:lpstr>Adaptation &amp; Mitigation…..</vt:lpstr>
      <vt:lpstr>India : Natural Disasters</vt:lpstr>
      <vt:lpstr>India : Major Disasters</vt:lpstr>
      <vt:lpstr>Major Disasters</vt:lpstr>
      <vt:lpstr>Latur Earthquake</vt:lpstr>
      <vt:lpstr>Earthquake, Bhuj</vt:lpstr>
      <vt:lpstr>Leh - Cloudburst</vt:lpstr>
      <vt:lpstr>Cyclone --Hudhud</vt:lpstr>
      <vt:lpstr>Tsunami</vt:lpstr>
      <vt:lpstr>Disaster management</vt:lpstr>
      <vt:lpstr>PowerPoint Presentation</vt:lpstr>
      <vt:lpstr>India : Disaster Management Act 2005</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Disaster Management</dc:title>
  <dc:creator>User</dc:creator>
  <cp:lastModifiedBy>hi</cp:lastModifiedBy>
  <cp:revision>35</cp:revision>
  <dcterms:created xsi:type="dcterms:W3CDTF">2017-02-08T11:14:22Z</dcterms:created>
  <dcterms:modified xsi:type="dcterms:W3CDTF">2022-03-02T16:25:48Z</dcterms:modified>
</cp:coreProperties>
</file>

<file path=docProps/thumbnail.jpeg>
</file>